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4116427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99295" y="481488"/>
            <a:ext cx="10889410" cy="9324023"/>
            <a:chOff x="0" y="0"/>
            <a:chExt cx="14519214" cy="12432031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5297436" y="-523674"/>
              <a:ext cx="3924342" cy="4971691"/>
            </a:xfrm>
            <a:custGeom>
              <a:avLst/>
              <a:gdLst/>
              <a:ahLst/>
              <a:cxnLst/>
              <a:rect r="r" b="b" t="t" l="l"/>
              <a:pathLst>
                <a:path h="4971691" w="3924342">
                  <a:moveTo>
                    <a:pt x="0" y="0"/>
                  </a:moveTo>
                  <a:lnTo>
                    <a:pt x="3924342" y="0"/>
                  </a:lnTo>
                  <a:lnTo>
                    <a:pt x="3924342" y="4971691"/>
                  </a:lnTo>
                  <a:lnTo>
                    <a:pt x="0" y="497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571387"/>
              <a:ext cx="14519214" cy="681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00"/>
                </a:lnSpc>
                <a:spcBef>
                  <a:spcPct val="0"/>
                </a:spcBef>
              </a:pPr>
              <a:r>
                <a:rPr lang="en-US" sz="12000">
                  <a:solidFill>
                    <a:srgbClr val="484D45"/>
                  </a:solidFill>
                  <a:latin typeface="Forum Bold"/>
                </a:rPr>
                <a:t>Архитектурные шаблоны микросервисов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936731"/>
              <a:ext cx="14519214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49">
                  <a:solidFill>
                    <a:srgbClr val="484D45"/>
                  </a:solidFill>
                  <a:latin typeface="Clear Sans"/>
                </a:rPr>
                <a:t>Только самые лучшие шаблоны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5299480" y="7323387"/>
            <a:ext cx="3662505" cy="20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12"/>
              </a:lnSpc>
            </a:pPr>
            <a:r>
              <a:rPr lang="en-US" sz="1375" spc="137">
                <a:solidFill>
                  <a:srgbClr val="484D45"/>
                </a:solidFill>
                <a:latin typeface="Clear Sans Medium"/>
              </a:rPr>
              <a:t>ПРЕЗЕНТАЦИЯ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71349" y="7916112"/>
            <a:ext cx="2477055" cy="20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2"/>
              </a:lnSpc>
            </a:pPr>
            <a:r>
              <a:rPr lang="en-US" sz="1375" spc="137">
                <a:solidFill>
                  <a:srgbClr val="484D45"/>
                </a:solidFill>
                <a:latin typeface="Clear Sans Medium"/>
              </a:rPr>
              <a:t>БГТУ, ФИТ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6541489" y="4116427"/>
            <a:ext cx="717811" cy="28540"/>
          </a:xfrm>
          <a:prstGeom prst="rect">
            <a:avLst/>
          </a:prstGeom>
          <a:solidFill>
            <a:srgbClr val="484D45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073" y="4456946"/>
            <a:ext cx="3470270" cy="5830054"/>
          </a:xfrm>
          <a:custGeom>
            <a:avLst/>
            <a:gdLst/>
            <a:ahLst/>
            <a:cxnLst/>
            <a:rect r="r" b="b" t="t" l="l"/>
            <a:pathLst>
              <a:path h="5830054" w="3470270">
                <a:moveTo>
                  <a:pt x="0" y="0"/>
                </a:moveTo>
                <a:lnTo>
                  <a:pt x="3470270" y="0"/>
                </a:lnTo>
                <a:lnTo>
                  <a:pt x="3470270" y="5830054"/>
                </a:lnTo>
                <a:lnTo>
                  <a:pt x="0" y="583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572820" y="1096664"/>
            <a:ext cx="9968669" cy="8122212"/>
          </a:xfrm>
          <a:custGeom>
            <a:avLst/>
            <a:gdLst/>
            <a:ahLst/>
            <a:cxnLst/>
            <a:rect r="r" b="b" t="t" l="l"/>
            <a:pathLst>
              <a:path h="8122212" w="9968669">
                <a:moveTo>
                  <a:pt x="0" y="0"/>
                </a:moveTo>
                <a:lnTo>
                  <a:pt x="9968669" y="0"/>
                </a:lnTo>
                <a:lnTo>
                  <a:pt x="9968669" y="8122212"/>
                </a:lnTo>
                <a:lnTo>
                  <a:pt x="0" y="8122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981" y="900838"/>
            <a:ext cx="6186839" cy="475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484D45"/>
                </a:solidFill>
                <a:latin typeface="Forum Bold"/>
              </a:rPr>
              <a:t>Пример приложения на микро-</a:t>
            </a:r>
          </a:p>
          <a:p>
            <a:pPr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484D45"/>
                </a:solidFill>
                <a:latin typeface="Forum Bold"/>
              </a:rPr>
              <a:t>сервисах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161630" y="1676899"/>
            <a:ext cx="5907997" cy="6961742"/>
          </a:xfrm>
          <a:custGeom>
            <a:avLst/>
            <a:gdLst/>
            <a:ahLst/>
            <a:cxnLst/>
            <a:rect r="r" b="b" t="t" l="l"/>
            <a:pathLst>
              <a:path h="6961742" w="5907997">
                <a:moveTo>
                  <a:pt x="5907997" y="0"/>
                </a:moveTo>
                <a:lnTo>
                  <a:pt x="0" y="0"/>
                </a:lnTo>
                <a:lnTo>
                  <a:pt x="0" y="6961742"/>
                </a:lnTo>
                <a:lnTo>
                  <a:pt x="5907997" y="6961742"/>
                </a:lnTo>
                <a:lnTo>
                  <a:pt x="5907997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205952"/>
            <a:ext cx="8326613" cy="3492080"/>
          </a:xfrm>
          <a:custGeom>
            <a:avLst/>
            <a:gdLst/>
            <a:ahLst/>
            <a:cxnLst/>
            <a:rect r="r" b="b" t="t" l="l"/>
            <a:pathLst>
              <a:path h="3492080" w="8326613">
                <a:moveTo>
                  <a:pt x="0" y="0"/>
                </a:moveTo>
                <a:lnTo>
                  <a:pt x="8326613" y="0"/>
                </a:lnTo>
                <a:lnTo>
                  <a:pt x="8326613" y="3492080"/>
                </a:lnTo>
                <a:lnTo>
                  <a:pt x="0" y="3492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691169"/>
            <a:ext cx="8559838" cy="3466601"/>
          </a:xfrm>
          <a:custGeom>
            <a:avLst/>
            <a:gdLst/>
            <a:ahLst/>
            <a:cxnLst/>
            <a:rect r="r" b="b" t="t" l="l"/>
            <a:pathLst>
              <a:path h="3466601" w="8559838">
                <a:moveTo>
                  <a:pt x="0" y="0"/>
                </a:moveTo>
                <a:lnTo>
                  <a:pt x="8559838" y="0"/>
                </a:lnTo>
                <a:lnTo>
                  <a:pt x="8559838" y="3466601"/>
                </a:lnTo>
                <a:lnTo>
                  <a:pt x="0" y="3466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03256" y="1505432"/>
            <a:ext cx="7636884" cy="3908675"/>
            <a:chOff x="0" y="0"/>
            <a:chExt cx="10182511" cy="52115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0182511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484D45"/>
                  </a:solidFill>
                  <a:latin typeface="Forum Bold"/>
                </a:rPr>
                <a:t>Strangler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773080"/>
              <a:ext cx="10182511" cy="1264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84"/>
                </a:lnSpc>
              </a:pPr>
              <a:r>
                <a:rPr lang="en-US" sz="1449" spc="28">
                  <a:solidFill>
                    <a:srgbClr val="484D45"/>
                  </a:solidFill>
                  <a:latin typeface="Clear Sans"/>
                </a:rPr>
                <a:t>Все архитектуры разные, некоторые модульные, а некоторые нет, поэтому ориентироваться в них нелегко. Вот почему нам нужен общий паттерн, в котором монолиты будут преобразованы сначала в модульные монолиты, а затем в микросервисы. Именно для этого используется паттерн Strangler.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73137"/>
              <a:ext cx="101825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</a:rPr>
                <a:t>Паттерн миграции унаследованных монолитов на микросервисы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60468" y="787159"/>
            <a:ext cx="8499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84D45"/>
                </a:solidFill>
                <a:latin typeface="Open Sans"/>
              </a:rPr>
              <a:t>До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468" y="5537932"/>
            <a:ext cx="19421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84D45"/>
                </a:solidFill>
                <a:latin typeface="Open Sans"/>
              </a:rPr>
              <a:t>После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0" y="-1865510"/>
            <a:ext cx="6196611" cy="6417070"/>
          </a:xfrm>
          <a:custGeom>
            <a:avLst/>
            <a:gdLst/>
            <a:ahLst/>
            <a:cxnLst/>
            <a:rect r="r" b="b" t="t" l="l"/>
            <a:pathLst>
              <a:path h="6417070" w="6196611">
                <a:moveTo>
                  <a:pt x="0" y="0"/>
                </a:moveTo>
                <a:lnTo>
                  <a:pt x="6196611" y="0"/>
                </a:lnTo>
                <a:lnTo>
                  <a:pt x="6196611" y="6417070"/>
                </a:lnTo>
                <a:lnTo>
                  <a:pt x="0" y="641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11576" y="1757254"/>
            <a:ext cx="8547724" cy="6743952"/>
          </a:xfrm>
          <a:custGeom>
            <a:avLst/>
            <a:gdLst/>
            <a:ahLst/>
            <a:cxnLst/>
            <a:rect r="r" b="b" t="t" l="l"/>
            <a:pathLst>
              <a:path h="6743952" w="8547724">
                <a:moveTo>
                  <a:pt x="0" y="0"/>
                </a:moveTo>
                <a:lnTo>
                  <a:pt x="8547724" y="0"/>
                </a:lnTo>
                <a:lnTo>
                  <a:pt x="8547724" y="6743952"/>
                </a:lnTo>
                <a:lnTo>
                  <a:pt x="0" y="6743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289107"/>
            <a:ext cx="7636884" cy="4985000"/>
            <a:chOff x="0" y="0"/>
            <a:chExt cx="10182511" cy="66466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0182511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484D45"/>
                  </a:solidFill>
                  <a:latin typeface="Forum Bold"/>
                </a:rPr>
                <a:t>API-шлюз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719105"/>
              <a:ext cx="10182511" cy="292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77"/>
                </a:lnSpc>
              </a:pPr>
              <a:r>
                <a:rPr lang="en-US" sz="1674" spc="33">
                  <a:solidFill>
                    <a:srgbClr val="484D45"/>
                  </a:solidFill>
                  <a:latin typeface="Clear Sans"/>
                </a:rPr>
                <a:t>API-шлюз отвечает за маршрутизацию запросов, объединение API и преобразование протоколов. Все запросы, выполняемые внешними клиентами, сначала поступают на API-шлюз, который направляет их подходящим сервисам. Для обработки других запросов API-шлюз использует объединение API, обращаясь к разным сервисам и агрегируя полученные результаты. Он может также налаживать связь между клиентскими протоколами, такими как HTTP и WebSockets, и внутренними протоколами сервисов, плохо совместимыми с клиентами.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73137"/>
              <a:ext cx="101825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</a:rPr>
                <a:t>API-шлюз — это единая точка входа в приложение для API-вызовов из-за пределов брандмауэра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2921553" y="-2624399"/>
            <a:ext cx="5084436" cy="6195321"/>
          </a:xfrm>
          <a:custGeom>
            <a:avLst/>
            <a:gdLst/>
            <a:ahLst/>
            <a:cxnLst/>
            <a:rect r="r" b="b" t="t" l="l"/>
            <a:pathLst>
              <a:path h="6195321" w="5084436">
                <a:moveTo>
                  <a:pt x="0" y="0"/>
                </a:moveTo>
                <a:lnTo>
                  <a:pt x="5084436" y="0"/>
                </a:lnTo>
                <a:lnTo>
                  <a:pt x="5084436" y="6195321"/>
                </a:lnTo>
                <a:lnTo>
                  <a:pt x="0" y="6195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30947" y="2553156"/>
            <a:ext cx="10428353" cy="6705144"/>
          </a:xfrm>
          <a:custGeom>
            <a:avLst/>
            <a:gdLst/>
            <a:ahLst/>
            <a:cxnLst/>
            <a:rect r="r" b="b" t="t" l="l"/>
            <a:pathLst>
              <a:path h="6705144" w="10428353">
                <a:moveTo>
                  <a:pt x="0" y="0"/>
                </a:moveTo>
                <a:lnTo>
                  <a:pt x="10428353" y="0"/>
                </a:lnTo>
                <a:lnTo>
                  <a:pt x="10428353" y="6705144"/>
                </a:lnTo>
                <a:lnTo>
                  <a:pt x="0" y="670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453931"/>
            <a:ext cx="5429493" cy="6056514"/>
            <a:chOff x="0" y="0"/>
            <a:chExt cx="7239324" cy="807535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7239324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484D45"/>
                  </a:solidFill>
                  <a:latin typeface="Forum Bold"/>
                </a:rPr>
                <a:t>API-шлюз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58001"/>
              <a:ext cx="7239324" cy="2295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82"/>
                </a:lnSpc>
              </a:pPr>
              <a:r>
                <a:rPr lang="en-US" sz="1524" spc="30">
                  <a:solidFill>
                    <a:srgbClr val="484D45"/>
                  </a:solidFill>
                  <a:latin typeface="Clear Sans"/>
                </a:rPr>
                <a:t>В этом примере API-шлюз содержит три API-модуля:</a:t>
              </a:r>
            </a:p>
            <a:p>
              <a:pPr>
                <a:lnSpc>
                  <a:spcPts val="1982"/>
                </a:lnSpc>
              </a:pPr>
              <a:r>
                <a:rPr lang="en-US" sz="1524" spc="30">
                  <a:solidFill>
                    <a:srgbClr val="484D45"/>
                  </a:solidFill>
                  <a:latin typeface="Clear Sans"/>
                </a:rPr>
                <a:t>мобильный API — реализует API для мобильного клиента FTGO; </a:t>
              </a:r>
            </a:p>
            <a:p>
              <a:pPr>
                <a:lnSpc>
                  <a:spcPts val="1982"/>
                </a:lnSpc>
              </a:pPr>
              <a:r>
                <a:rPr lang="en-US" sz="1524" spc="30">
                  <a:solidFill>
                    <a:srgbClr val="484D45"/>
                  </a:solidFill>
                  <a:latin typeface="Clear Sans"/>
                </a:rPr>
                <a:t>браузерный API — реализует API для JavaScript-приложения, которое работает в браузере; </a:t>
              </a:r>
            </a:p>
            <a:p>
              <a:pPr>
                <a:lnSpc>
                  <a:spcPts val="1982"/>
                </a:lnSpc>
              </a:pPr>
              <a:r>
                <a:rPr lang="en-US" sz="1524" spc="30">
                  <a:solidFill>
                    <a:srgbClr val="484D45"/>
                  </a:solidFill>
                  <a:latin typeface="Clear Sans"/>
                </a:rPr>
                <a:t>публичный API — реализует API для сторонних разработчиков.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57229"/>
              <a:ext cx="7239324" cy="297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</a:rPr>
                <a:t>Двухуровневая архитектура API-шлюза. API для каждого клиента реализуется отдельным модулем. Общий уровень реализует возможности, которые используются во всех API, например аутентификацию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3126" y="1822306"/>
            <a:ext cx="6022187" cy="6642388"/>
          </a:xfrm>
          <a:custGeom>
            <a:avLst/>
            <a:gdLst/>
            <a:ahLst/>
            <a:cxnLst/>
            <a:rect r="r" b="b" t="t" l="l"/>
            <a:pathLst>
              <a:path h="6642388" w="6022187">
                <a:moveTo>
                  <a:pt x="0" y="0"/>
                </a:moveTo>
                <a:lnTo>
                  <a:pt x="6022187" y="0"/>
                </a:lnTo>
                <a:lnTo>
                  <a:pt x="6022187" y="6642388"/>
                </a:lnTo>
                <a:lnTo>
                  <a:pt x="0" y="6642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02623"/>
            <a:ext cx="9389318" cy="7155677"/>
          </a:xfrm>
          <a:custGeom>
            <a:avLst/>
            <a:gdLst/>
            <a:ahLst/>
            <a:cxnLst/>
            <a:rect r="r" b="b" t="t" l="l"/>
            <a:pathLst>
              <a:path h="7155677" w="9389318">
                <a:moveTo>
                  <a:pt x="0" y="0"/>
                </a:moveTo>
                <a:lnTo>
                  <a:pt x="9389318" y="0"/>
                </a:lnTo>
                <a:lnTo>
                  <a:pt x="9389318" y="7155677"/>
                </a:lnTo>
                <a:lnTo>
                  <a:pt x="0" y="7155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41926" y="700088"/>
            <a:ext cx="6817374" cy="3889625"/>
            <a:chOff x="0" y="0"/>
            <a:chExt cx="9089832" cy="51861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9089832" cy="164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484D45"/>
                  </a:solidFill>
                  <a:latin typeface="Forum Bold"/>
                </a:rPr>
                <a:t>CQRS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24745"/>
              <a:ext cx="9089832" cy="2040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87"/>
                </a:lnSpc>
              </a:pPr>
              <a:r>
                <a:rPr lang="en-US" sz="1374" spc="27">
                  <a:solidFill>
                    <a:srgbClr val="484D45"/>
                  </a:solidFill>
                  <a:latin typeface="Clear Sans"/>
                </a:rPr>
                <a:t>Он разделяет хранимую модель данных и использующие ее модули на две части: команды и запросы. Командные модули и модель данных реализуют операции создания, обновления и удаления (create, update и delete, CUD), которые соответствуют НТТР-командам POST, PUT и DELETE. Модули запросов и модель данных реализуют запросы, соответствующие HTTP-команде GET. Сторона запросов синхронизирует свою модель данных с моделью данных командной стороны, подписываясь на события, которые та публикует.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73137"/>
              <a:ext cx="9089832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</a:rPr>
                <a:t>Разделение обязанностей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DAF2saL6b44</dc:identifier>
  <dcterms:modified xsi:type="dcterms:W3CDTF">2011-08-01T06:04:30Z</dcterms:modified>
  <cp:revision>1</cp:revision>
  <dc:title>Черно-Белый Детализированные Цветочные Иллюстрации Продукт Маркетинговая Презентация</dc:title>
</cp:coreProperties>
</file>